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1EE2"/>
    <a:srgbClr val="6736CA"/>
    <a:srgbClr val="4A36CA"/>
    <a:srgbClr val="5FB947"/>
    <a:srgbClr val="FF66CC"/>
    <a:srgbClr val="FF3300"/>
    <a:srgbClr val="101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3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8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1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7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1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2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1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01C4-9414-47C5-9B42-F71BD83A482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C7592-34CA-490B-9C76-0272031A2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5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microsoft.com/office/2007/relationships/media" Target="../media/media5.mp3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315" y="2708910"/>
            <a:ext cx="1072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ÂM NHẠC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HÁT CÔ GIÁO EM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3264" y="2057400"/>
            <a:ext cx="84685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MỤC ĐÍCH YÊU CẦU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7283" y="2715144"/>
            <a:ext cx="7094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Nghe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nhạc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đoán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tên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bài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hát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5900" y="811530"/>
            <a:ext cx="10429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HOẠT ĐỘNG 1: VẬN ĐỘNG BÀI HÁT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CÔ GIÁO EM</a:t>
            </a:r>
          </a:p>
        </p:txBody>
      </p:sp>
      <p:pic>
        <p:nvPicPr>
          <p:cNvPr id="3" name="Cô giáo em - Nhạc thiếu nhi không lời, minh họa tranh vẽ tay">
            <a:hlinkClick r:id="" action="ppaction://media"/>
            <a:extLst>
              <a:ext uri="{FF2B5EF4-FFF2-40B4-BE49-F238E27FC236}">
                <a16:creationId xmlns:a16="http://schemas.microsoft.com/office/drawing/2014/main" id="{AD778D3C-A2DD-7945-6B34-9A6A3FA20A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8" end="74791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9857" y="4089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267">
        <p:circle/>
      </p:transition>
    </mc:Choice>
    <mc:Fallback xmlns="">
      <p:transition spd="slow" advTm="24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8055" y="1111827"/>
            <a:ext cx="6369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Vận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động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theo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nhạc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bài</a:t>
            </a:r>
            <a:r>
              <a:rPr lang="en-US" sz="3200" dirty="0">
                <a:solidFill>
                  <a:srgbClr val="7030A0"/>
                </a:solidFill>
              </a:rPr>
              <a:t> CÔ GIÁO EM </a:t>
            </a:r>
            <a:r>
              <a:rPr lang="vi-VN" sz="3200" dirty="0">
                <a:solidFill>
                  <a:srgbClr val="7030A0"/>
                </a:solidFill>
              </a:rPr>
              <a:t>không lời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3" name="Co-Giao-Em-Nguyet-Anh">
            <a:hlinkClick r:id="" action="ppaction://media"/>
            <a:extLst>
              <a:ext uri="{FF2B5EF4-FFF2-40B4-BE49-F238E27FC236}">
                <a16:creationId xmlns:a16="http://schemas.microsoft.com/office/drawing/2014/main" id="{9534A746-31CD-F3B9-CC73-0BCF859F44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21" end="1114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80520"/>
      </p:ext>
    </p:extLst>
  </p:cSld>
  <p:clrMapOvr>
    <a:masterClrMapping/>
  </p:clrMapOvr>
  <p:transition spd="med" advTm="1906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727788"/>
            <a:ext cx="12073812" cy="4037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HOẠT ĐỘNG 2: TRÒ CHƠI </a:t>
            </a:r>
            <a:endParaRPr lang="vi-VN" sz="6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vi-VN" sz="6600" dirty="0">
                <a:solidFill>
                  <a:srgbClr val="101050"/>
                </a:solidFill>
              </a:rPr>
              <a:t>CHIẾC HỘP </a:t>
            </a:r>
            <a:r>
              <a:rPr lang="en-US" sz="6600" dirty="0">
                <a:solidFill>
                  <a:srgbClr val="101050"/>
                </a:solidFill>
              </a:rPr>
              <a:t>ÂM NHẠC</a:t>
            </a:r>
          </a:p>
          <a:p>
            <a:pPr algn="ctr"/>
            <a:endParaRPr lang="en-US" sz="4400" dirty="0">
              <a:solidFill>
                <a:srgbClr val="10105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851EE2"/>
                </a:solidFill>
              </a:rPr>
              <a:t>Nghe </a:t>
            </a:r>
            <a:r>
              <a:rPr lang="en-US" sz="3600" dirty="0" err="1">
                <a:solidFill>
                  <a:srgbClr val="851EE2"/>
                </a:solidFill>
              </a:rPr>
              <a:t>nhạc</a:t>
            </a:r>
            <a:r>
              <a:rPr lang="en-US" sz="3600" dirty="0">
                <a:solidFill>
                  <a:srgbClr val="851EE2"/>
                </a:solidFill>
              </a:rPr>
              <a:t> </a:t>
            </a:r>
            <a:r>
              <a:rPr lang="en-US" sz="3600" dirty="0" err="1">
                <a:solidFill>
                  <a:srgbClr val="851EE2"/>
                </a:solidFill>
              </a:rPr>
              <a:t>đoán</a:t>
            </a:r>
            <a:r>
              <a:rPr lang="en-US" sz="3600" dirty="0">
                <a:solidFill>
                  <a:srgbClr val="851EE2"/>
                </a:solidFill>
              </a:rPr>
              <a:t> </a:t>
            </a:r>
            <a:r>
              <a:rPr lang="en-US" sz="3600" dirty="0" err="1">
                <a:solidFill>
                  <a:srgbClr val="851EE2"/>
                </a:solidFill>
              </a:rPr>
              <a:t>tên</a:t>
            </a:r>
            <a:r>
              <a:rPr lang="en-US" sz="3600" dirty="0">
                <a:solidFill>
                  <a:srgbClr val="851EE2"/>
                </a:solidFill>
              </a:rPr>
              <a:t> </a:t>
            </a:r>
            <a:r>
              <a:rPr lang="en-US" sz="3600" dirty="0" err="1">
                <a:solidFill>
                  <a:srgbClr val="851EE2"/>
                </a:solidFill>
              </a:rPr>
              <a:t>bài</a:t>
            </a:r>
            <a:r>
              <a:rPr lang="en-US" sz="3600" dirty="0">
                <a:solidFill>
                  <a:srgbClr val="851EE2"/>
                </a:solidFill>
              </a:rPr>
              <a:t> </a:t>
            </a:r>
            <a:r>
              <a:rPr lang="en-US" sz="3600" dirty="0" err="1">
                <a:solidFill>
                  <a:srgbClr val="851EE2"/>
                </a:solidFill>
              </a:rPr>
              <a:t>hát</a:t>
            </a:r>
            <a:endParaRPr lang="vi-VN" sz="3600" dirty="0">
              <a:solidFill>
                <a:srgbClr val="851EE2"/>
              </a:solidFill>
            </a:endParaRPr>
          </a:p>
          <a:p>
            <a:pPr marL="571500" indent="-571500" algn="ctr">
              <a:buFontTx/>
              <a:buChar char="-"/>
            </a:pP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2A62561-72C3-23AB-4D44-2897F1366B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5" b="99356" l="3167" r="99500">
                        <a14:foregroundMark x1="43000" y1="6830" x2="43000" y2="6830"/>
                        <a14:foregroundMark x1="79500" y1="13918" x2="80000" y2="13789"/>
                        <a14:foregroundMark x1="93333" y1="62629" x2="93333" y2="62629"/>
                        <a14:foregroundMark x1="99500" y1="59021" x2="99500" y2="59021"/>
                        <a14:foregroundMark x1="68833" y1="95747" x2="68833" y2="95747"/>
                        <a14:foregroundMark x1="71333" y1="99356" x2="71333" y2="99356"/>
                        <a14:foregroundMark x1="3167" y1="19974" x2="3167" y2="19974"/>
                        <a14:foregroundMark x1="58833" y1="1675" x2="58833" y2="1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56" y="4521200"/>
            <a:ext cx="1651863" cy="2136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F62BF5-BBCD-3572-D230-12878DE51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33" y="4632507"/>
            <a:ext cx="1981200" cy="21102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B9FB2C-58B3-98B3-5B6A-7E3D04BE764E}"/>
              </a:ext>
            </a:extLst>
          </p:cNvPr>
          <p:cNvGrpSpPr/>
          <p:nvPr/>
        </p:nvGrpSpPr>
        <p:grpSpPr>
          <a:xfrm>
            <a:off x="880533" y="4521200"/>
            <a:ext cx="2540000" cy="651933"/>
            <a:chOff x="872067" y="4521200"/>
            <a:chExt cx="2540000" cy="6519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17FECE-B70C-3956-EF84-0BB81FD8AD80}"/>
                </a:ext>
              </a:extLst>
            </p:cNvPr>
            <p:cNvSpPr/>
            <p:nvPr/>
          </p:nvSpPr>
          <p:spPr>
            <a:xfrm>
              <a:off x="872067" y="4927600"/>
              <a:ext cx="2540000" cy="24553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C4276D-3054-1802-4E37-202A8AFED746}"/>
                </a:ext>
              </a:extLst>
            </p:cNvPr>
            <p:cNvSpPr/>
            <p:nvPr/>
          </p:nvSpPr>
          <p:spPr>
            <a:xfrm>
              <a:off x="1210733" y="4521200"/>
              <a:ext cx="1981200" cy="389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BAC46D-CF53-5C16-9195-B4AE0A6568C3}"/>
              </a:ext>
            </a:extLst>
          </p:cNvPr>
          <p:cNvSpPr txBox="1"/>
          <p:nvPr/>
        </p:nvSpPr>
        <p:spPr>
          <a:xfrm>
            <a:off x="1219199" y="5173133"/>
            <a:ext cx="1981200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FFC000"/>
                </a:solidFill>
              </a:rPr>
              <a:t>1</a:t>
            </a:r>
            <a:endParaRPr lang="en-US" sz="9600" dirty="0">
              <a:solidFill>
                <a:srgbClr val="FFC000"/>
              </a:solidFill>
            </a:endParaRPr>
          </a:p>
        </p:txBody>
      </p:sp>
      <p:pic>
        <p:nvPicPr>
          <p:cNvPr id="2" name="Tay Thơm Tay Ngoan - Candy Ngọc Hà 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id="{0F5C960B-18AF-8FE7-6F55-7072660198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5" end="157577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00" y="6742793"/>
            <a:ext cx="487363" cy="487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3F2A56-3BE6-6797-4A28-D8A01D369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6000" l="10000" r="90000">
                        <a14:foregroundMark x1="17429" y1="10222" x2="17429" y2="10222"/>
                        <a14:foregroundMark x1="21286" y1="10222" x2="21714" y2="10000"/>
                        <a14:foregroundMark x1="54571" y1="4000" x2="54571" y2="4000"/>
                        <a14:foregroundMark x1="47286" y1="3556" x2="47286" y2="3556"/>
                        <a14:foregroundMark x1="74000" y1="3111" x2="74000" y2="3111"/>
                        <a14:foregroundMark x1="42429" y1="889" x2="42429" y2="889"/>
                        <a14:foregroundMark x1="40143" y1="2222" x2="40143" y2="2222"/>
                        <a14:foregroundMark x1="41143" y1="89333" x2="41143" y2="89333"/>
                        <a14:foregroundMark x1="45429" y1="89778" x2="45429" y2="89778"/>
                        <a14:foregroundMark x1="54000" y1="95333" x2="54000" y2="95333"/>
                        <a14:foregroundMark x1="47571" y1="96000" x2="47571" y2="96000"/>
                        <a14:foregroundMark x1="72000" y1="95556" x2="72000" y2="95556"/>
                        <a14:foregroundMark x1="69571" y1="95556" x2="69571" y2="95556"/>
                        <a14:foregroundMark x1="68143" y1="47111" x2="68143" y2="4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81" y="1277050"/>
            <a:ext cx="2577742" cy="1920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309B5-2F6C-E156-1963-3C8CEE313FB5}"/>
              </a:ext>
            </a:extLst>
          </p:cNvPr>
          <p:cNvSpPr txBox="1"/>
          <p:nvPr/>
        </p:nvSpPr>
        <p:spPr>
          <a:xfrm>
            <a:off x="5293330" y="1627959"/>
            <a:ext cx="1981200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B050"/>
                </a:solidFill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D00A24-A249-63F9-5BBA-311F07329B3F}"/>
              </a:ext>
            </a:extLst>
          </p:cNvPr>
          <p:cNvGrpSpPr/>
          <p:nvPr/>
        </p:nvGrpSpPr>
        <p:grpSpPr>
          <a:xfrm>
            <a:off x="4962181" y="976026"/>
            <a:ext cx="2540000" cy="651933"/>
            <a:chOff x="872067" y="4521200"/>
            <a:chExt cx="2540000" cy="6519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C21F38-CFDA-2A0A-E1B7-0D9812101B32}"/>
                </a:ext>
              </a:extLst>
            </p:cNvPr>
            <p:cNvSpPr/>
            <p:nvPr/>
          </p:nvSpPr>
          <p:spPr>
            <a:xfrm>
              <a:off x="872067" y="4927600"/>
              <a:ext cx="2540000" cy="2455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6FA92-2032-3837-6328-BFE71BF1B2D9}"/>
                </a:ext>
              </a:extLst>
            </p:cNvPr>
            <p:cNvSpPr/>
            <p:nvPr/>
          </p:nvSpPr>
          <p:spPr>
            <a:xfrm>
              <a:off x="1210733" y="4521200"/>
              <a:ext cx="1981200" cy="38946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</p:grpSp>
      <p:pic>
        <p:nvPicPr>
          <p:cNvPr id="23" name="mẹ-yêu-không-nào-Tìm-với-Cốc-Cốc">
            <a:hlinkClick r:id="" action="ppaction://media"/>
            <a:extLst>
              <a:ext uri="{FF2B5EF4-FFF2-40B4-BE49-F238E27FC236}">
                <a16:creationId xmlns:a16="http://schemas.microsoft.com/office/drawing/2014/main" id="{8E84052A-A174-A1FF-0F67-3A82389E94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774" end="148687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6567" y="6986474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705D7-E0C5-4E84-23D2-91E7F279A94C}"/>
              </a:ext>
            </a:extLst>
          </p:cNvPr>
          <p:cNvSpPr txBox="1"/>
          <p:nvPr/>
        </p:nvSpPr>
        <p:spPr>
          <a:xfrm>
            <a:off x="9526210" y="5173133"/>
            <a:ext cx="1981200" cy="1569660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174F2-7464-1972-F09C-D3DDB73A1E7A}"/>
              </a:ext>
            </a:extLst>
          </p:cNvPr>
          <p:cNvGrpSpPr/>
          <p:nvPr/>
        </p:nvGrpSpPr>
        <p:grpSpPr>
          <a:xfrm>
            <a:off x="9246810" y="4517053"/>
            <a:ext cx="2540000" cy="651933"/>
            <a:chOff x="872067" y="4521200"/>
            <a:chExt cx="2540000" cy="65193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878124-BA13-7E0C-C945-67DE9CE29B8D}"/>
                </a:ext>
              </a:extLst>
            </p:cNvPr>
            <p:cNvSpPr/>
            <p:nvPr/>
          </p:nvSpPr>
          <p:spPr>
            <a:xfrm>
              <a:off x="872067" y="4927600"/>
              <a:ext cx="2540000" cy="24553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A1C655-1854-5296-C5E6-94F8C483DE4D}"/>
                </a:ext>
              </a:extLst>
            </p:cNvPr>
            <p:cNvSpPr/>
            <p:nvPr/>
          </p:nvSpPr>
          <p:spPr>
            <a:xfrm>
              <a:off x="1210733" y="4521200"/>
              <a:ext cx="1981200" cy="389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Ca-Nha-Thuong-Nhau-Ruby-Bao-An">
            <a:hlinkClick r:id="" action="ppaction://media"/>
            <a:extLst>
              <a:ext uri="{FF2B5EF4-FFF2-40B4-BE49-F238E27FC236}">
                <a16:creationId xmlns:a16="http://schemas.microsoft.com/office/drawing/2014/main" id="{49B0E39F-BB08-B2F1-A553-DFDF1F9A70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3888" end="119061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7210" y="6865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34"/>
    </mc:Choice>
    <mc:Fallback xmlns="">
      <p:transition spd="slow" advTm="17593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4075 -0.0456 C -0.05 -0.05509 -0.05468 -0.06898 -0.05468 -0.08402 C -0.05468 -0.10046 -0.05 -0.11412 -0.04075 -0.12338 L -2.91667E-6 -0.1678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8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17 0 C 0.025 0 0.034 -0.014 0.042 -0.016 C 0.048 -0.016 0.059 -0.003 0.064 -0.003 C 0.071 -0.003 0.078 -0.007 0.091 -0.007 L 0.1 -0.162 L 0.11 0.025 L 0.122 0 L 0.132 -0.007 L 0.156 -0.001 C 0.167 -0.004 0.176 -0.017 0.187 -0.022 C 0.191 -0.023 0.2 -0.024 0.206 -0.022 C 0.212 -0.02 0.217 -0.006 0.219 -0.005 C 0.222 -0.001 0.229 -0.005 0.233 -0.003 L 0.239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04037 -0.04675 C -0.04961 -0.05625 -0.0543 -0.07083 -0.0543 -0.08611 C -0.0543 -0.103 -0.04961 -0.11712 -0.04037 -0.12662 L 2.08333E-6 -0.17245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86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2.59259E-6 L 0.01706 2.59259E-6 C 0.025 2.59259E-6 0.03398 -0.01389 0.04206 -0.01597 C 0.04805 -0.01597 0.05898 -0.00301 0.06406 -0.00301 C 0.07096 -0.00301 0.078 -0.00695 0.09102 -0.00695 L 0.1 -0.16204 L 0.11003 0.025 L 0.12201 2.59259E-6 L 0.13203 -0.00695 L 0.15599 -0.00093 C 0.16706 -0.00394 0.17604 -0.0169 0.18698 -0.02199 C 0.19102 -0.02292 0.2 -0.02408 0.20599 -0.02199 C 0.21198 -0.01991 0.21706 -0.00602 0.21901 -0.0051 C 0.22201 -0.00093 0.22904 -0.0051 0.23294 -0.00301 L 0.23906 2.59259E-6 L 0.25 2.59259E-6 " pathEditMode="relative" rAng="0" ptsTypes="AAAAAAAAAAAAAA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2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xit" presetSubtype="32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134 L -0.03464 -0.03426 C -0.04388 -0.04375 -0.04857 -0.05764 -0.04857 -0.07269 C -0.04857 -0.08912 -0.04388 -0.10278 -0.03464 -0.11204 L 0.00612 -0.15648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84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6 C -0.00234 0.05301 -0.00846 0.12708 -0.02968 0.12592 C -0.06067 0.12592 -0.06302 -0.12199 -0.09973 -0.12292 C -0.13308 -0.12292 -0.11524 0.09398 -0.14727 0.09305 C -0.18047 0.09305 -0.16264 -0.06389 -0.19844 -0.06389 C -0.23034 -0.06389 -0.21264 0.04189 -0.24102 0.04189 C -0.26849 0.04189 -0.25417 -0.03889 -0.27904 -0.03889 C -0.29336 -0.03889 -0.29454 -0.0169 -0.29558 3.7037E-6 " pathEditMode="relative" rAng="0" ptsTypes="A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0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9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C2107E-898C-30E4-C56B-D9AE878B10D5}"/>
              </a:ext>
            </a:extLst>
          </p:cNvPr>
          <p:cNvSpPr txBox="1"/>
          <p:nvPr/>
        </p:nvSpPr>
        <p:spPr>
          <a:xfrm>
            <a:off x="1511559" y="1129004"/>
            <a:ext cx="97784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MÚA BÓNG</a:t>
            </a:r>
          </a:p>
        </p:txBody>
      </p:sp>
    </p:spTree>
    <p:extLst>
      <p:ext uri="{BB962C8B-B14F-4D97-AF65-F5344CB8AC3E}">
        <p14:creationId xmlns:p14="http://schemas.microsoft.com/office/powerpoint/2010/main" val="281572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ết mục múa bóng MẸ YÊU CON">
            <a:hlinkClick r:id="" action="ppaction://media"/>
            <a:extLst>
              <a:ext uri="{FF2B5EF4-FFF2-40B4-BE49-F238E27FC236}">
                <a16:creationId xmlns:a16="http://schemas.microsoft.com/office/drawing/2014/main" id="{4343F83E-1524-1EEF-C869-78436090E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6793" y="1950098"/>
            <a:ext cx="94892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H" panose="020B7200000000000000" pitchFamily="34" charset="0"/>
                <a:cs typeface="Times New Roman" panose="02020603050405020304" pitchFamily="18" charset="0"/>
              </a:rPr>
              <a:t>CẢM ƠN </a:t>
            </a:r>
          </a:p>
        </p:txBody>
      </p:sp>
    </p:spTree>
    <p:extLst>
      <p:ext uri="{BB962C8B-B14F-4D97-AF65-F5344CB8AC3E}">
        <p14:creationId xmlns:p14="http://schemas.microsoft.com/office/powerpoint/2010/main" val="320225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83</Words>
  <Application>Microsoft Office PowerPoint</Application>
  <PresentationFormat>Widescreen</PresentationFormat>
  <Paragraphs>16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.VnAristoteH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Phung Phi</cp:lastModifiedBy>
  <cp:revision>13</cp:revision>
  <dcterms:created xsi:type="dcterms:W3CDTF">2023-10-04T23:55:24Z</dcterms:created>
  <dcterms:modified xsi:type="dcterms:W3CDTF">2023-11-26T04:16:25Z</dcterms:modified>
</cp:coreProperties>
</file>